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5"/>
  </p:notesMasterIdLst>
  <p:handoutMasterIdLst>
    <p:handoutMasterId r:id="rId16"/>
  </p:handoutMasterIdLst>
  <p:sldIdLst>
    <p:sldId id="320" r:id="rId2"/>
    <p:sldId id="274" r:id="rId3"/>
    <p:sldId id="321" r:id="rId4"/>
    <p:sldId id="323" r:id="rId5"/>
    <p:sldId id="322" r:id="rId6"/>
    <p:sldId id="335" r:id="rId7"/>
    <p:sldId id="337" r:id="rId8"/>
    <p:sldId id="336" r:id="rId9"/>
    <p:sldId id="338" r:id="rId10"/>
    <p:sldId id="339" r:id="rId11"/>
    <p:sldId id="333" r:id="rId12"/>
    <p:sldId id="334" r:id="rId13"/>
    <p:sldId id="332" r:id="rId14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767"/>
    <a:srgbClr val="C8CBCE"/>
    <a:srgbClr val="E31B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230" autoAdjust="0"/>
    <p:restoredTop sz="94660" autoAdjust="0"/>
  </p:normalViewPr>
  <p:slideViewPr>
    <p:cSldViewPr snapToGrid="0">
      <p:cViewPr varScale="1">
        <p:scale>
          <a:sx n="112" d="100"/>
          <a:sy n="112" d="100"/>
        </p:scale>
        <p:origin x="68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-289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Arkusz_programu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Arkusz_programu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Seria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Arkusz1!$A$2:$A$5</c:f>
              <c:strCache>
                <c:ptCount val="4"/>
                <c:pt idx="0">
                  <c:v>Kategoria 1</c:v>
                </c:pt>
                <c:pt idx="1">
                  <c:v>Kategoria 2</c:v>
                </c:pt>
                <c:pt idx="2">
                  <c:v>Kategoria 3</c:v>
                </c:pt>
                <c:pt idx="3">
                  <c:v>Kategoria 4</c:v>
                </c:pt>
              </c:strCache>
            </c:strRef>
          </c:cat>
          <c:val>
            <c:numRef>
              <c:f>Arkusz1!$B$2:$B$5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35-4DBD-BAA9-0471CD392F0F}"/>
            </c:ext>
          </c:extLst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Seria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Arkusz1!$A$2:$A$5</c:f>
              <c:strCache>
                <c:ptCount val="4"/>
                <c:pt idx="0">
                  <c:v>Kategoria 1</c:v>
                </c:pt>
                <c:pt idx="1">
                  <c:v>Kategoria 2</c:v>
                </c:pt>
                <c:pt idx="2">
                  <c:v>Kategoria 3</c:v>
                </c:pt>
                <c:pt idx="3">
                  <c:v>Kategoria 4</c:v>
                </c:pt>
              </c:strCache>
            </c:strRef>
          </c:cat>
          <c:val>
            <c:numRef>
              <c:f>Arkusz1!$C$2:$C$5</c:f>
              <c:numCache>
                <c:formatCode>General</c:formatCode>
                <c:ptCount val="4"/>
                <c:pt idx="0">
                  <c:v>2.4</c:v>
                </c:pt>
                <c:pt idx="1">
                  <c:v>8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35-4DBD-BAA9-0471CD392F0F}"/>
            </c:ext>
          </c:extLst>
        </c:ser>
        <c:ser>
          <c:idx val="2"/>
          <c:order val="2"/>
          <c:tx>
            <c:strRef>
              <c:f>Arkusz1!$D$1</c:f>
              <c:strCache>
                <c:ptCount val="1"/>
                <c:pt idx="0">
                  <c:v>Seria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Arkusz1!$A$2:$A$5</c:f>
              <c:strCache>
                <c:ptCount val="4"/>
                <c:pt idx="0">
                  <c:v>Kategoria 1</c:v>
                </c:pt>
                <c:pt idx="1">
                  <c:v>Kategoria 2</c:v>
                </c:pt>
                <c:pt idx="2">
                  <c:v>Kategoria 3</c:v>
                </c:pt>
                <c:pt idx="3">
                  <c:v>Kategoria 4</c:v>
                </c:pt>
              </c:strCache>
            </c:strRef>
          </c:cat>
          <c:val>
            <c:numRef>
              <c:f>Arkusz1!$D$2:$D$5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35-4DBD-BAA9-0471CD392F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7509760"/>
        <c:axId val="77511296"/>
      </c:barChart>
      <c:catAx>
        <c:axId val="77509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pl-PL" sz="900" b="0" i="0" u="none" strike="noStrike" kern="1200" baseline="0">
                <a:solidFill>
                  <a:srgbClr val="003767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pl-PL"/>
          </a:p>
        </c:txPr>
        <c:crossAx val="77511296"/>
        <c:crosses val="autoZero"/>
        <c:auto val="1"/>
        <c:lblAlgn val="ctr"/>
        <c:lblOffset val="100"/>
        <c:noMultiLvlLbl val="0"/>
      </c:catAx>
      <c:valAx>
        <c:axId val="775112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pl-PL" sz="900" b="0" i="0" u="none" strike="noStrike" kern="1200" baseline="0">
                <a:solidFill>
                  <a:srgbClr val="003767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pl-PL"/>
          </a:p>
        </c:txPr>
        <c:crossAx val="77509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pl-PL" sz="900" b="0" i="0" u="none" strike="noStrike" kern="1200" baseline="0">
              <a:solidFill>
                <a:srgbClr val="003767"/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pl-PL" sz="900" baseline="0">
          <a:solidFill>
            <a:srgbClr val="003767"/>
          </a:solidFill>
          <a:latin typeface="Arial" panose="020B0604020202020204" pitchFamily="34" charset="0"/>
        </a:defRPr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Arkusz1!$B$1</c:f>
              <c:strCache>
                <c:ptCount val="1"/>
                <c:pt idx="0">
                  <c:v>Sprzedaż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1D22-4588-B377-83189E344F2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D22-4588-B377-83189E344F2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D22-4588-B377-83189E344F2B}"/>
              </c:ext>
            </c:extLst>
          </c:dPt>
          <c:dPt>
            <c:idx val="3"/>
            <c:bubble3D val="0"/>
            <c:spPr>
              <a:solidFill>
                <a:schemeClr val="tx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D22-4588-B377-83189E344F2B}"/>
              </c:ext>
            </c:extLst>
          </c:dPt>
          <c:cat>
            <c:strRef>
              <c:f>Arkusz1!$A$2:$A$5</c:f>
              <c:strCache>
                <c:ptCount val="4"/>
                <c:pt idx="0">
                  <c:v>1. kwartał</c:v>
                </c:pt>
                <c:pt idx="1">
                  <c:v>2. kwartał</c:v>
                </c:pt>
                <c:pt idx="2">
                  <c:v>3. kwartał</c:v>
                </c:pt>
                <c:pt idx="3">
                  <c:v>4. kwartał</c:v>
                </c:pt>
              </c:strCache>
            </c:strRef>
          </c:cat>
          <c:val>
            <c:numRef>
              <c:f>Arkusz1!$B$2:$B$5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D22-4588-B377-83189E344F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3767"/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pl-PL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C9209-3986-4F4F-9798-10F567A8CCA9}" type="datetimeFigureOut">
              <a:rPr lang="pl-PL" smtClean="0"/>
              <a:pPr/>
              <a:t>29.05.2023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9ED95-A86B-4031-854D-4CD9141382AC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4027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77C91-10B1-43B2-BE9C-19E168F96446}" type="datetimeFigureOut">
              <a:rPr lang="pl-PL" smtClean="0"/>
              <a:pPr/>
              <a:t>29.05.2023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FD56A-32A1-4D9A-BC80-736493FF959D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8681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FD56A-32A1-4D9A-BC80-736493FF959D}" type="slidenum">
              <a:rPr lang="pl-PL" smtClean="0"/>
              <a:pPr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77014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Arkusz_programu_Microsoft_Excel2.xlsx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bg>
      <p:bgPr>
        <a:solidFill>
          <a:srgbClr val="0037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 descr="pg_logo_bialy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25" y="1595000"/>
            <a:ext cx="2247641" cy="1625600"/>
          </a:xfrm>
          <a:prstGeom prst="rect">
            <a:avLst/>
          </a:prstGeom>
        </p:spPr>
      </p:pic>
      <p:sp>
        <p:nvSpPr>
          <p:cNvPr id="12" name="Tytuł 1"/>
          <p:cNvSpPr>
            <a:spLocks noGrp="1"/>
          </p:cNvSpPr>
          <p:nvPr>
            <p:ph type="title"/>
          </p:nvPr>
        </p:nvSpPr>
        <p:spPr>
          <a:xfrm>
            <a:off x="1807200" y="4406900"/>
            <a:ext cx="5565600" cy="1362075"/>
          </a:xfrm>
        </p:spPr>
        <p:txBody>
          <a:bodyPr anchor="t">
            <a:normAutofit/>
          </a:bodyPr>
          <a:lstStyle>
            <a:lvl1pPr algn="ctr">
              <a:defRPr sz="2600" b="0" cap="none"/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0"/>
          </p:nvPr>
        </p:nvSpPr>
        <p:spPr>
          <a:xfrm>
            <a:off x="1807201" y="5615473"/>
            <a:ext cx="5565600" cy="355478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+mj-lt"/>
              </a:defRPr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217226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ctrTitle"/>
          </p:nvPr>
        </p:nvSpPr>
        <p:spPr>
          <a:xfrm>
            <a:off x="3298825" y="536729"/>
            <a:ext cx="57803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pic>
        <p:nvPicPr>
          <p:cNvPr id="8" name="Obraz 2" descr="Bez nazwy-10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t="13394"/>
          <a:stretch/>
        </p:blipFill>
        <p:spPr bwMode="auto">
          <a:xfrm>
            <a:off x="136800" y="106723"/>
            <a:ext cx="3063600" cy="142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747486" y="2618438"/>
            <a:ext cx="4486914" cy="1655762"/>
          </a:xfrm>
        </p:spPr>
        <p:txBody>
          <a:bodyPr>
            <a:normAutofit/>
          </a:bodyPr>
          <a:lstStyle>
            <a:lvl1pPr marL="285750" indent="-285750" algn="l">
              <a:buClr>
                <a:srgbClr val="E31B23"/>
              </a:buClr>
              <a:buFont typeface="Wingdings" panose="05000000000000000000" pitchFamily="2" charset="2"/>
              <a:buChar char="§"/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l-PL" dirty="0"/>
              <a:t>Kliknij, aby edytować styl wzorca tekstu</a:t>
            </a:r>
          </a:p>
        </p:txBody>
      </p:sp>
      <p:sp>
        <p:nvSpPr>
          <p:cNvPr id="2" name="Prostokąt 1"/>
          <p:cNvSpPr/>
          <p:nvPr userDrawn="1"/>
        </p:nvSpPr>
        <p:spPr>
          <a:xfrm>
            <a:off x="5457370" y="1490510"/>
            <a:ext cx="3686629" cy="26350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/>
          <p:cNvSpPr/>
          <p:nvPr userDrawn="1"/>
        </p:nvSpPr>
        <p:spPr>
          <a:xfrm>
            <a:off x="5457370" y="4125600"/>
            <a:ext cx="3676620" cy="273587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Tytuł 1"/>
          <p:cNvSpPr txBox="1">
            <a:spLocks/>
          </p:cNvSpPr>
          <p:nvPr userDrawn="1"/>
        </p:nvSpPr>
        <p:spPr>
          <a:xfrm>
            <a:off x="6682696" y="2578682"/>
            <a:ext cx="1235975" cy="2816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latin typeface="Arial" panose="020B0604020202020204" pitchFamily="34" charset="0"/>
                <a:cs typeface="Arial" panose="020B0604020202020204" pitchFamily="34" charset="0"/>
              </a:rPr>
              <a:t>foto</a:t>
            </a:r>
          </a:p>
        </p:txBody>
      </p:sp>
      <p:sp>
        <p:nvSpPr>
          <p:cNvPr id="17" name="Tytuł 1"/>
          <p:cNvSpPr txBox="1">
            <a:spLocks/>
          </p:cNvSpPr>
          <p:nvPr userDrawn="1"/>
        </p:nvSpPr>
        <p:spPr>
          <a:xfrm>
            <a:off x="6677692" y="5337141"/>
            <a:ext cx="1235975" cy="2816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latin typeface="Arial" panose="020B0604020202020204" pitchFamily="34" charset="0"/>
                <a:cs typeface="Arial" panose="020B0604020202020204" pitchFamily="34" charset="0"/>
              </a:rPr>
              <a:t>foto</a:t>
            </a:r>
          </a:p>
        </p:txBody>
      </p:sp>
      <p:sp>
        <p:nvSpPr>
          <p:cNvPr id="21" name="Tytuł 1"/>
          <p:cNvSpPr txBox="1">
            <a:spLocks/>
          </p:cNvSpPr>
          <p:nvPr userDrawn="1"/>
        </p:nvSpPr>
        <p:spPr>
          <a:xfrm>
            <a:off x="0" y="1490510"/>
            <a:ext cx="5457369" cy="457107"/>
          </a:xfrm>
          <a:prstGeom prst="rect">
            <a:avLst/>
          </a:prstGeom>
          <a:solidFill>
            <a:srgbClr val="E31B23"/>
          </a:solidFill>
        </p:spPr>
        <p:txBody>
          <a:bodyPr vert="horz" lIns="828000" tIns="10800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Kliknij, aby edytować styl</a:t>
            </a:r>
          </a:p>
        </p:txBody>
      </p:sp>
    </p:spTree>
    <p:extLst>
      <p:ext uri="{BB962C8B-B14F-4D97-AF65-F5344CB8AC3E}">
        <p14:creationId xmlns:p14="http://schemas.microsoft.com/office/powerpoint/2010/main" val="2357733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ctrTitle"/>
          </p:nvPr>
        </p:nvSpPr>
        <p:spPr>
          <a:xfrm>
            <a:off x="3298825" y="536729"/>
            <a:ext cx="57803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pic>
        <p:nvPicPr>
          <p:cNvPr id="8" name="Obraz 2" descr="Bez nazwy-10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t="13394"/>
          <a:stretch/>
        </p:blipFill>
        <p:spPr bwMode="auto">
          <a:xfrm>
            <a:off x="136800" y="106723"/>
            <a:ext cx="3063600" cy="142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747486" y="2618438"/>
            <a:ext cx="4486914" cy="1655762"/>
          </a:xfrm>
        </p:spPr>
        <p:txBody>
          <a:bodyPr>
            <a:normAutofit/>
          </a:bodyPr>
          <a:lstStyle>
            <a:lvl1pPr marL="285750" indent="-285750" algn="l">
              <a:buClr>
                <a:srgbClr val="E31B23"/>
              </a:buClr>
              <a:buFont typeface="Wingdings" panose="05000000000000000000" pitchFamily="2" charset="2"/>
              <a:buChar char="§"/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l-PL" dirty="0"/>
              <a:t>Kliknij, aby edytować styl wzorca tekstu</a:t>
            </a:r>
          </a:p>
        </p:txBody>
      </p:sp>
      <p:sp>
        <p:nvSpPr>
          <p:cNvPr id="17" name="Tytuł 1"/>
          <p:cNvSpPr txBox="1">
            <a:spLocks/>
          </p:cNvSpPr>
          <p:nvPr userDrawn="1"/>
        </p:nvSpPr>
        <p:spPr>
          <a:xfrm>
            <a:off x="6677692" y="5337141"/>
            <a:ext cx="1235975" cy="2816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latin typeface="+mn-lt"/>
              </a:rPr>
              <a:t>foto</a:t>
            </a:r>
          </a:p>
        </p:txBody>
      </p:sp>
      <p:sp>
        <p:nvSpPr>
          <p:cNvPr id="10" name="Tytuł 1"/>
          <p:cNvSpPr txBox="1">
            <a:spLocks/>
          </p:cNvSpPr>
          <p:nvPr userDrawn="1"/>
        </p:nvSpPr>
        <p:spPr>
          <a:xfrm>
            <a:off x="0" y="1439141"/>
            <a:ext cx="5290457" cy="457107"/>
          </a:xfrm>
          <a:prstGeom prst="rect">
            <a:avLst/>
          </a:prstGeom>
          <a:solidFill>
            <a:srgbClr val="E31B23"/>
          </a:solidFill>
        </p:spPr>
        <p:txBody>
          <a:bodyPr vert="horz" lIns="828000" tIns="10800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sz="1800" dirty="0">
              <a:solidFill>
                <a:schemeClr val="bg1"/>
              </a:solidFill>
            </a:endParaRPr>
          </a:p>
        </p:txBody>
      </p:sp>
      <p:sp>
        <p:nvSpPr>
          <p:cNvPr id="11" name="Symbol zastępczy tekstu 5"/>
          <p:cNvSpPr>
            <a:spLocks noGrp="1"/>
          </p:cNvSpPr>
          <p:nvPr>
            <p:ph type="body" sz="quarter" idx="11"/>
          </p:nvPr>
        </p:nvSpPr>
        <p:spPr>
          <a:xfrm>
            <a:off x="523021" y="1476742"/>
            <a:ext cx="4189412" cy="406715"/>
          </a:xfrm>
        </p:spPr>
        <p:txBody>
          <a:bodyPr>
            <a:normAutofit/>
          </a:bodyPr>
          <a:lstStyle>
            <a:lvl1pPr marL="0" indent="0">
              <a:buNone/>
              <a:defRPr lang="pl-PL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l-PL" dirty="0"/>
              <a:t>Kliknij, aby edytować style</a:t>
            </a:r>
          </a:p>
        </p:txBody>
      </p:sp>
      <p:sp>
        <p:nvSpPr>
          <p:cNvPr id="4" name="Symbol zastępczy obrazu online 3"/>
          <p:cNvSpPr>
            <a:spLocks noGrp="1"/>
          </p:cNvSpPr>
          <p:nvPr>
            <p:ph type="clipArt" sz="quarter" idx="12"/>
          </p:nvPr>
        </p:nvSpPr>
        <p:spPr>
          <a:xfrm>
            <a:off x="5427256" y="1439863"/>
            <a:ext cx="3716743" cy="26162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l-PL" dirty="0"/>
          </a:p>
        </p:txBody>
      </p:sp>
      <p:sp>
        <p:nvSpPr>
          <p:cNvPr id="16" name="Symbol zastępczy obrazu online 3"/>
          <p:cNvSpPr>
            <a:spLocks noGrp="1"/>
          </p:cNvSpPr>
          <p:nvPr>
            <p:ph type="clipArt" sz="quarter" idx="13"/>
          </p:nvPr>
        </p:nvSpPr>
        <p:spPr>
          <a:xfrm>
            <a:off x="5412703" y="4134338"/>
            <a:ext cx="3716743" cy="271236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3900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ctrTitle" hasCustomPrompt="1"/>
          </p:nvPr>
        </p:nvSpPr>
        <p:spPr>
          <a:xfrm>
            <a:off x="3298825" y="536729"/>
            <a:ext cx="57803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/>
              <a:t>Podsumowanie</a:t>
            </a:r>
          </a:p>
        </p:txBody>
      </p:sp>
      <p:pic>
        <p:nvPicPr>
          <p:cNvPr id="8" name="Obraz 2" descr="Bez nazwy-10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t="13394"/>
          <a:stretch/>
        </p:blipFill>
        <p:spPr bwMode="auto">
          <a:xfrm>
            <a:off x="136800" y="106723"/>
            <a:ext cx="3063600" cy="142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Zaokrąglony prostokąt 12"/>
          <p:cNvSpPr/>
          <p:nvPr/>
        </p:nvSpPr>
        <p:spPr>
          <a:xfrm>
            <a:off x="1553262" y="4163012"/>
            <a:ext cx="6214358" cy="974838"/>
          </a:xfrm>
          <a:prstGeom prst="roundRect">
            <a:avLst/>
          </a:prstGeom>
          <a:solidFill>
            <a:srgbClr val="003767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Zaokrąglony prostokąt 15"/>
          <p:cNvSpPr/>
          <p:nvPr/>
        </p:nvSpPr>
        <p:spPr>
          <a:xfrm>
            <a:off x="1542952" y="2281288"/>
            <a:ext cx="6214358" cy="861477"/>
          </a:xfrm>
          <a:prstGeom prst="roundRect">
            <a:avLst/>
          </a:prstGeom>
          <a:solidFill>
            <a:srgbClr val="003767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Zaokrąglony prostokąt 18"/>
          <p:cNvSpPr/>
          <p:nvPr/>
        </p:nvSpPr>
        <p:spPr>
          <a:xfrm>
            <a:off x="1548472" y="3239588"/>
            <a:ext cx="6214358" cy="814387"/>
          </a:xfrm>
          <a:prstGeom prst="roundRect">
            <a:avLst/>
          </a:prstGeom>
          <a:solidFill>
            <a:srgbClr val="003767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Zaokrąglony prostokąt 21"/>
          <p:cNvSpPr/>
          <p:nvPr/>
        </p:nvSpPr>
        <p:spPr>
          <a:xfrm>
            <a:off x="1542952" y="1301624"/>
            <a:ext cx="6214358" cy="875428"/>
          </a:xfrm>
          <a:prstGeom prst="roundRect">
            <a:avLst/>
          </a:prstGeom>
          <a:solidFill>
            <a:srgbClr val="003767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Zaokrąglony prostokąt 24"/>
          <p:cNvSpPr/>
          <p:nvPr userDrawn="1"/>
        </p:nvSpPr>
        <p:spPr>
          <a:xfrm>
            <a:off x="1540562" y="5250193"/>
            <a:ext cx="6214358" cy="875428"/>
          </a:xfrm>
          <a:prstGeom prst="roundRect">
            <a:avLst/>
          </a:prstGeom>
          <a:solidFill>
            <a:srgbClr val="003767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1836126" y="1579564"/>
            <a:ext cx="4916488" cy="4619625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0"/>
            <a:endParaRPr lang="pl-PL" dirty="0"/>
          </a:p>
          <a:p>
            <a:pPr lvl="0"/>
            <a:endParaRPr lang="pl-PL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Kliknij, aby edytować style wzorca tekstu</a:t>
            </a:r>
          </a:p>
          <a:p>
            <a:pPr lvl="0"/>
            <a:endParaRPr lang="pl-PL" dirty="0"/>
          </a:p>
          <a:p>
            <a:pPr lvl="0"/>
            <a:endParaRPr lang="pl-PL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Kliknij, aby edytować style wzorca tekstu</a:t>
            </a:r>
          </a:p>
          <a:p>
            <a:pPr lvl="0"/>
            <a:endParaRPr lang="pl-PL" dirty="0"/>
          </a:p>
          <a:p>
            <a:pPr lvl="0"/>
            <a:endParaRPr lang="pl-PL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Kliknij, aby edytować style wzorca tekstu</a:t>
            </a:r>
          </a:p>
          <a:p>
            <a:pPr lvl="0"/>
            <a:endParaRPr lang="pl-PL" dirty="0"/>
          </a:p>
          <a:p>
            <a:pPr lvl="0"/>
            <a:endParaRPr lang="pl-PL" dirty="0"/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721877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Obraz 27" descr="dewiza kolor oś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810" y="2311400"/>
            <a:ext cx="2170405" cy="25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36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298825" y="536729"/>
            <a:ext cx="57803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817298"/>
            <a:ext cx="6858000" cy="1655762"/>
          </a:xfrm>
        </p:spPr>
        <p:txBody>
          <a:bodyPr>
            <a:normAutofit/>
          </a:bodyPr>
          <a:lstStyle>
            <a:lvl1pPr marL="285750" indent="-285750" algn="l">
              <a:buClr>
                <a:srgbClr val="E31B23"/>
              </a:buClr>
              <a:buFont typeface="Wingdings" panose="05000000000000000000" pitchFamily="2" charset="2"/>
              <a:buChar char="§"/>
              <a:defRPr sz="1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l-PL" dirty="0"/>
              <a:t>Kliknij, aby edytować styl wzorca tekstu</a:t>
            </a:r>
          </a:p>
        </p:txBody>
      </p:sp>
      <p:pic>
        <p:nvPicPr>
          <p:cNvPr id="8" name="Obraz 2" descr="Bez nazwy-10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t="13394"/>
          <a:stretch/>
        </p:blipFill>
        <p:spPr bwMode="auto">
          <a:xfrm>
            <a:off x="136800" y="106723"/>
            <a:ext cx="3063600" cy="142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ytuł 1"/>
          <p:cNvSpPr txBox="1">
            <a:spLocks/>
          </p:cNvSpPr>
          <p:nvPr userDrawn="1"/>
        </p:nvSpPr>
        <p:spPr>
          <a:xfrm>
            <a:off x="0" y="1431395"/>
            <a:ext cx="9144000" cy="794956"/>
          </a:xfrm>
          <a:prstGeom prst="rect">
            <a:avLst/>
          </a:prstGeom>
          <a:solidFill>
            <a:srgbClr val="E31B23"/>
          </a:solidFill>
        </p:spPr>
        <p:txBody>
          <a:bodyPr vert="horz" lIns="828000" tIns="25200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sz="1800" dirty="0">
              <a:solidFill>
                <a:schemeClr val="bg1"/>
              </a:solidFill>
            </a:endParaRP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523021" y="1687760"/>
            <a:ext cx="4189412" cy="406715"/>
          </a:xfrm>
        </p:spPr>
        <p:txBody>
          <a:bodyPr>
            <a:normAutofit/>
          </a:bodyPr>
          <a:lstStyle>
            <a:lvl1pPr marL="0" indent="0">
              <a:buNone/>
              <a:defRPr lang="pl-PL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l-PL" dirty="0"/>
              <a:t>Kliknij, aby edytować style</a:t>
            </a:r>
          </a:p>
        </p:txBody>
      </p:sp>
      <p:sp>
        <p:nvSpPr>
          <p:cNvPr id="7" name="pole tekstowe 6"/>
          <p:cNvSpPr txBox="1"/>
          <p:nvPr userDrawn="1"/>
        </p:nvSpPr>
        <p:spPr>
          <a:xfrm>
            <a:off x="8384147" y="6310648"/>
            <a:ext cx="46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E594EAF-796E-4D13-AF59-BF18ED1786B7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3729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/>
          <p:cNvSpPr>
            <a:spLocks noGrp="1"/>
          </p:cNvSpPr>
          <p:nvPr>
            <p:ph type="ctrTitle"/>
          </p:nvPr>
        </p:nvSpPr>
        <p:spPr>
          <a:xfrm>
            <a:off x="3298825" y="536729"/>
            <a:ext cx="57803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pic>
        <p:nvPicPr>
          <p:cNvPr id="12" name="Obraz 2" descr="Bez nazwy-10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t="13394"/>
          <a:stretch/>
        </p:blipFill>
        <p:spPr bwMode="auto">
          <a:xfrm>
            <a:off x="136800" y="106723"/>
            <a:ext cx="3063600" cy="142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8" name="Wykres 27"/>
          <p:cNvGraphicFramePr/>
          <p:nvPr userDrawn="1">
            <p:extLst>
              <p:ext uri="{D42A27DB-BD31-4B8C-83A1-F6EECF244321}">
                <p14:modId xmlns:p14="http://schemas.microsoft.com/office/powerpoint/2010/main" val="4085736609"/>
              </p:ext>
            </p:extLst>
          </p:nvPr>
        </p:nvGraphicFramePr>
        <p:xfrm>
          <a:off x="772824" y="2534934"/>
          <a:ext cx="7674489" cy="34736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ytuł 1"/>
          <p:cNvSpPr txBox="1">
            <a:spLocks/>
          </p:cNvSpPr>
          <p:nvPr userDrawn="1"/>
        </p:nvSpPr>
        <p:spPr>
          <a:xfrm>
            <a:off x="0" y="1439141"/>
            <a:ext cx="5290457" cy="457107"/>
          </a:xfrm>
          <a:prstGeom prst="rect">
            <a:avLst/>
          </a:prstGeom>
          <a:solidFill>
            <a:srgbClr val="E31B23"/>
          </a:solidFill>
        </p:spPr>
        <p:txBody>
          <a:bodyPr vert="horz" lIns="828000" tIns="10800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Kliknij, aby edytować styl</a:t>
            </a:r>
          </a:p>
        </p:txBody>
      </p:sp>
    </p:spTree>
    <p:extLst>
      <p:ext uri="{BB962C8B-B14F-4D97-AF65-F5344CB8AC3E}">
        <p14:creationId xmlns:p14="http://schemas.microsoft.com/office/powerpoint/2010/main" val="3879055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/>
          <p:cNvSpPr>
            <a:spLocks noGrp="1"/>
          </p:cNvSpPr>
          <p:nvPr>
            <p:ph type="ctrTitle"/>
          </p:nvPr>
        </p:nvSpPr>
        <p:spPr>
          <a:xfrm>
            <a:off x="3298825" y="536729"/>
            <a:ext cx="57803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pic>
        <p:nvPicPr>
          <p:cNvPr id="12" name="Obraz 2" descr="Bez nazwy-10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t="13394"/>
          <a:stretch/>
        </p:blipFill>
        <p:spPr bwMode="auto">
          <a:xfrm>
            <a:off x="136800" y="106723"/>
            <a:ext cx="3063600" cy="142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ytuł 1"/>
          <p:cNvSpPr txBox="1">
            <a:spLocks/>
          </p:cNvSpPr>
          <p:nvPr userDrawn="1"/>
        </p:nvSpPr>
        <p:spPr>
          <a:xfrm>
            <a:off x="0" y="1439141"/>
            <a:ext cx="5290457" cy="457107"/>
          </a:xfrm>
          <a:prstGeom prst="rect">
            <a:avLst/>
          </a:prstGeom>
          <a:solidFill>
            <a:srgbClr val="E31B23"/>
          </a:solidFill>
        </p:spPr>
        <p:txBody>
          <a:bodyPr vert="horz" lIns="828000" tIns="10800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sz="1800" dirty="0">
              <a:solidFill>
                <a:schemeClr val="bg1"/>
              </a:solidFill>
            </a:endParaRPr>
          </a:p>
        </p:txBody>
      </p:sp>
      <p:graphicFrame>
        <p:nvGraphicFramePr>
          <p:cNvPr id="5" name="Wykres 4"/>
          <p:cNvGraphicFramePr/>
          <p:nvPr userDrawn="1">
            <p:extLst>
              <p:ext uri="{D42A27DB-BD31-4B8C-83A1-F6EECF244321}">
                <p14:modId xmlns:p14="http://schemas.microsoft.com/office/powerpoint/2010/main" val="173845463"/>
              </p:ext>
            </p:extLst>
          </p:nvPr>
        </p:nvGraphicFramePr>
        <p:xfrm>
          <a:off x="475666" y="2606400"/>
          <a:ext cx="4449600" cy="296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ymbol zastępczy wykresu 2"/>
          <p:cNvSpPr>
            <a:spLocks noGrp="1"/>
          </p:cNvSpPr>
          <p:nvPr>
            <p:ph type="chart" sz="quarter" idx="10"/>
          </p:nvPr>
        </p:nvSpPr>
        <p:spPr>
          <a:xfrm>
            <a:off x="5435600" y="2254250"/>
            <a:ext cx="3514725" cy="3059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l-PL" dirty="0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1"/>
          </p:nvPr>
        </p:nvSpPr>
        <p:spPr>
          <a:xfrm>
            <a:off x="523021" y="1476742"/>
            <a:ext cx="4189412" cy="406715"/>
          </a:xfrm>
        </p:spPr>
        <p:txBody>
          <a:bodyPr>
            <a:normAutofit/>
          </a:bodyPr>
          <a:lstStyle>
            <a:lvl1pPr marL="0" indent="0">
              <a:buNone/>
              <a:defRPr lang="pl-PL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l-PL" dirty="0"/>
              <a:t>Kliknij, aby edytować style</a:t>
            </a:r>
          </a:p>
        </p:txBody>
      </p:sp>
    </p:spTree>
    <p:extLst>
      <p:ext uri="{BB962C8B-B14F-4D97-AF65-F5344CB8AC3E}">
        <p14:creationId xmlns:p14="http://schemas.microsoft.com/office/powerpoint/2010/main" val="4099841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/>
          <p:cNvSpPr>
            <a:spLocks noGrp="1"/>
          </p:cNvSpPr>
          <p:nvPr>
            <p:ph type="ctrTitle"/>
          </p:nvPr>
        </p:nvSpPr>
        <p:spPr>
          <a:xfrm>
            <a:off x="3298825" y="536729"/>
            <a:ext cx="57803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pic>
        <p:nvPicPr>
          <p:cNvPr id="12" name="Obraz 2" descr="Bez nazwy-10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t="13394"/>
          <a:stretch/>
        </p:blipFill>
        <p:spPr bwMode="auto">
          <a:xfrm>
            <a:off x="136800" y="106723"/>
            <a:ext cx="3063600" cy="142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ytuł 1"/>
          <p:cNvSpPr txBox="1">
            <a:spLocks/>
          </p:cNvSpPr>
          <p:nvPr userDrawn="1"/>
        </p:nvSpPr>
        <p:spPr>
          <a:xfrm>
            <a:off x="0" y="1439141"/>
            <a:ext cx="5290457" cy="457107"/>
          </a:xfrm>
          <a:prstGeom prst="rect">
            <a:avLst/>
          </a:prstGeom>
          <a:solidFill>
            <a:srgbClr val="E31B23"/>
          </a:solidFill>
        </p:spPr>
        <p:txBody>
          <a:bodyPr vert="horz" lIns="828000" tIns="10800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sz="1800" dirty="0">
              <a:solidFill>
                <a:schemeClr val="bg1"/>
              </a:solidFill>
            </a:endParaRPr>
          </a:p>
        </p:txBody>
      </p:sp>
      <p:sp>
        <p:nvSpPr>
          <p:cNvPr id="3" name="Symbol zastępczy wykresu 2"/>
          <p:cNvSpPr>
            <a:spLocks noGrp="1"/>
          </p:cNvSpPr>
          <p:nvPr>
            <p:ph type="chart" sz="quarter" idx="10"/>
          </p:nvPr>
        </p:nvSpPr>
        <p:spPr>
          <a:xfrm>
            <a:off x="887865" y="2704770"/>
            <a:ext cx="3514725" cy="3059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l-PL" dirty="0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1"/>
          </p:nvPr>
        </p:nvSpPr>
        <p:spPr>
          <a:xfrm>
            <a:off x="523021" y="1476742"/>
            <a:ext cx="4189412" cy="406715"/>
          </a:xfrm>
        </p:spPr>
        <p:txBody>
          <a:bodyPr>
            <a:normAutofit/>
          </a:bodyPr>
          <a:lstStyle>
            <a:lvl1pPr marL="0" indent="0">
              <a:buNone/>
              <a:defRPr lang="pl-PL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l-PL" dirty="0"/>
              <a:t>Kliknij, aby edytować style</a:t>
            </a:r>
          </a:p>
        </p:txBody>
      </p:sp>
    </p:spTree>
    <p:extLst>
      <p:ext uri="{BB962C8B-B14F-4D97-AF65-F5344CB8AC3E}">
        <p14:creationId xmlns:p14="http://schemas.microsoft.com/office/powerpoint/2010/main" val="833818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/>
          <p:cNvSpPr>
            <a:spLocks noGrp="1"/>
          </p:cNvSpPr>
          <p:nvPr>
            <p:ph type="ctrTitle"/>
          </p:nvPr>
        </p:nvSpPr>
        <p:spPr>
          <a:xfrm>
            <a:off x="3298825" y="536729"/>
            <a:ext cx="57803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pic>
        <p:nvPicPr>
          <p:cNvPr id="12" name="Obraz 2" descr="Bez nazwy-10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t="13394"/>
          <a:stretch/>
        </p:blipFill>
        <p:spPr bwMode="auto">
          <a:xfrm>
            <a:off x="136800" y="106723"/>
            <a:ext cx="3063600" cy="142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iekt 6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23268196"/>
              </p:ext>
            </p:extLst>
          </p:nvPr>
        </p:nvGraphicFramePr>
        <p:xfrm>
          <a:off x="841375" y="2517775"/>
          <a:ext cx="4719638" cy="201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rkusz" r:id="rId3" imgW="3057635" imgH="1304857" progId="Excel.Sheet.12">
                  <p:embed/>
                </p:oleObj>
              </mc:Choice>
              <mc:Fallback>
                <p:oleObj name="Arkusz" r:id="rId3" imgW="3057635" imgH="1304857" progId="Excel.Sheet.12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375" y="2517775"/>
                        <a:ext cx="4719638" cy="20129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003767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ytuł 1"/>
          <p:cNvSpPr txBox="1">
            <a:spLocks/>
          </p:cNvSpPr>
          <p:nvPr userDrawn="1"/>
        </p:nvSpPr>
        <p:spPr>
          <a:xfrm>
            <a:off x="0" y="1439141"/>
            <a:ext cx="5290457" cy="457107"/>
          </a:xfrm>
          <a:prstGeom prst="rect">
            <a:avLst/>
          </a:prstGeom>
          <a:solidFill>
            <a:srgbClr val="E31B23"/>
          </a:solidFill>
        </p:spPr>
        <p:txBody>
          <a:bodyPr vert="horz" lIns="828000" tIns="10800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Kliknij, aby edytować styl</a:t>
            </a:r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295072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74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/>
          <p:cNvSpPr>
            <a:spLocks noGrp="1"/>
          </p:cNvSpPr>
          <p:nvPr>
            <p:ph type="ctrTitle"/>
          </p:nvPr>
        </p:nvSpPr>
        <p:spPr>
          <a:xfrm>
            <a:off x="3298825" y="536729"/>
            <a:ext cx="57803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pic>
        <p:nvPicPr>
          <p:cNvPr id="12" name="Obraz 2" descr="Bez nazwy-10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t="13394"/>
          <a:stretch/>
        </p:blipFill>
        <p:spPr bwMode="auto">
          <a:xfrm>
            <a:off x="136800" y="106723"/>
            <a:ext cx="3063600" cy="142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ytuł 1"/>
          <p:cNvSpPr txBox="1">
            <a:spLocks/>
          </p:cNvSpPr>
          <p:nvPr userDrawn="1"/>
        </p:nvSpPr>
        <p:spPr>
          <a:xfrm>
            <a:off x="0" y="1439141"/>
            <a:ext cx="5290457" cy="457107"/>
          </a:xfrm>
          <a:prstGeom prst="rect">
            <a:avLst/>
          </a:prstGeom>
          <a:solidFill>
            <a:srgbClr val="E31B23"/>
          </a:solidFill>
        </p:spPr>
        <p:txBody>
          <a:bodyPr vert="horz" lIns="828000" tIns="10800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sz="1800" dirty="0">
              <a:solidFill>
                <a:schemeClr val="bg1"/>
              </a:solidFill>
            </a:endParaRPr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1"/>
          </p:nvPr>
        </p:nvSpPr>
        <p:spPr>
          <a:xfrm>
            <a:off x="523021" y="1476742"/>
            <a:ext cx="4189412" cy="406715"/>
          </a:xfrm>
        </p:spPr>
        <p:txBody>
          <a:bodyPr>
            <a:normAutofit/>
          </a:bodyPr>
          <a:lstStyle>
            <a:lvl1pPr marL="0" indent="0">
              <a:buNone/>
              <a:defRPr lang="pl-PL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l-PL" dirty="0"/>
              <a:t>Kliknij, aby edytować style</a:t>
            </a:r>
          </a:p>
        </p:txBody>
      </p:sp>
      <p:sp>
        <p:nvSpPr>
          <p:cNvPr id="4" name="Symbol zastępczy tabeli 3"/>
          <p:cNvSpPr>
            <a:spLocks noGrp="1"/>
          </p:cNvSpPr>
          <p:nvPr>
            <p:ph type="tbl" sz="quarter" idx="12"/>
          </p:nvPr>
        </p:nvSpPr>
        <p:spPr>
          <a:xfrm>
            <a:off x="523021" y="2368428"/>
            <a:ext cx="4602163" cy="389096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547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ctrTitle"/>
          </p:nvPr>
        </p:nvSpPr>
        <p:spPr>
          <a:xfrm>
            <a:off x="3298825" y="536729"/>
            <a:ext cx="57803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pic>
        <p:nvPicPr>
          <p:cNvPr id="8" name="Obraz 2" descr="Bez nazwy-10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t="13394"/>
          <a:stretch/>
        </p:blipFill>
        <p:spPr bwMode="auto">
          <a:xfrm>
            <a:off x="136800" y="106723"/>
            <a:ext cx="3063600" cy="142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1452900" y="2032438"/>
            <a:ext cx="6858000" cy="1655762"/>
          </a:xfrm>
        </p:spPr>
        <p:txBody>
          <a:bodyPr>
            <a:normAutofit/>
          </a:bodyPr>
          <a:lstStyle>
            <a:lvl1pPr marL="285750" indent="-285750" algn="l">
              <a:buClr>
                <a:srgbClr val="E31B23"/>
              </a:buClr>
              <a:buFont typeface="Wingdings" panose="05000000000000000000" pitchFamily="2" charset="2"/>
              <a:buChar char="§"/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l-PL" dirty="0"/>
              <a:t>Kliknij, aby edytować styl wzorca tekstu</a:t>
            </a:r>
          </a:p>
        </p:txBody>
      </p:sp>
      <p:sp>
        <p:nvSpPr>
          <p:cNvPr id="2" name="Prostokąt 1"/>
          <p:cNvSpPr/>
          <p:nvPr userDrawn="1"/>
        </p:nvSpPr>
        <p:spPr>
          <a:xfrm>
            <a:off x="0" y="4612935"/>
            <a:ext cx="2959200" cy="22510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/>
          <p:cNvSpPr/>
          <p:nvPr userDrawn="1"/>
        </p:nvSpPr>
        <p:spPr>
          <a:xfrm>
            <a:off x="2959200" y="4612935"/>
            <a:ext cx="3254400" cy="224620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/>
          <p:cNvSpPr/>
          <p:nvPr userDrawn="1"/>
        </p:nvSpPr>
        <p:spPr>
          <a:xfrm>
            <a:off x="6213600" y="4615266"/>
            <a:ext cx="2920390" cy="224620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Tytuł 1"/>
          <p:cNvSpPr txBox="1">
            <a:spLocks/>
          </p:cNvSpPr>
          <p:nvPr userDrawn="1"/>
        </p:nvSpPr>
        <p:spPr>
          <a:xfrm>
            <a:off x="714013" y="5548002"/>
            <a:ext cx="1235975" cy="2816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latin typeface="Arial" panose="020B0604020202020204" pitchFamily="34" charset="0"/>
                <a:cs typeface="Arial" panose="020B0604020202020204" pitchFamily="34" charset="0"/>
              </a:rPr>
              <a:t>foto</a:t>
            </a:r>
          </a:p>
        </p:txBody>
      </p:sp>
      <p:sp>
        <p:nvSpPr>
          <p:cNvPr id="16" name="Tytuł 1"/>
          <p:cNvSpPr txBox="1">
            <a:spLocks/>
          </p:cNvSpPr>
          <p:nvPr userDrawn="1"/>
        </p:nvSpPr>
        <p:spPr>
          <a:xfrm>
            <a:off x="3968413" y="5548002"/>
            <a:ext cx="1235975" cy="2816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latin typeface="Arial" panose="020B0604020202020204" pitchFamily="34" charset="0"/>
                <a:cs typeface="Arial" panose="020B0604020202020204" pitchFamily="34" charset="0"/>
              </a:rPr>
              <a:t>foto</a:t>
            </a:r>
          </a:p>
        </p:txBody>
      </p:sp>
      <p:sp>
        <p:nvSpPr>
          <p:cNvPr id="17" name="Tytuł 1"/>
          <p:cNvSpPr txBox="1">
            <a:spLocks/>
          </p:cNvSpPr>
          <p:nvPr userDrawn="1"/>
        </p:nvSpPr>
        <p:spPr>
          <a:xfrm>
            <a:off x="7105812" y="5548002"/>
            <a:ext cx="1235975" cy="2816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latin typeface="Arial" panose="020B0604020202020204" pitchFamily="34" charset="0"/>
                <a:cs typeface="Arial" panose="020B0604020202020204" pitchFamily="34" charset="0"/>
              </a:rPr>
              <a:t>foto</a:t>
            </a:r>
          </a:p>
        </p:txBody>
      </p:sp>
    </p:spTree>
    <p:extLst>
      <p:ext uri="{BB962C8B-B14F-4D97-AF65-F5344CB8AC3E}">
        <p14:creationId xmlns:p14="http://schemas.microsoft.com/office/powerpoint/2010/main" val="95473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ctrTitle"/>
          </p:nvPr>
        </p:nvSpPr>
        <p:spPr>
          <a:xfrm>
            <a:off x="3298825" y="536729"/>
            <a:ext cx="5780375" cy="281637"/>
          </a:xfrm>
        </p:spPr>
        <p:txBody>
          <a:bodyPr anchor="t">
            <a:no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pic>
        <p:nvPicPr>
          <p:cNvPr id="8" name="Obraz 2" descr="Bez nazwy-10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t="13394"/>
          <a:stretch/>
        </p:blipFill>
        <p:spPr bwMode="auto">
          <a:xfrm>
            <a:off x="136800" y="106723"/>
            <a:ext cx="3063600" cy="142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3298824" y="1630249"/>
            <a:ext cx="5012075" cy="2057951"/>
          </a:xfrm>
        </p:spPr>
        <p:txBody>
          <a:bodyPr>
            <a:normAutofit/>
          </a:bodyPr>
          <a:lstStyle>
            <a:lvl1pPr marL="285750" indent="-285750" algn="l">
              <a:buClr>
                <a:srgbClr val="E31B23"/>
              </a:buClr>
              <a:buFont typeface="Wingdings" panose="05000000000000000000" pitchFamily="2" charset="2"/>
              <a:buChar char="§"/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l-PL" dirty="0"/>
              <a:t>Kliknij, aby edytować styl wzorca tekstu</a:t>
            </a:r>
          </a:p>
        </p:txBody>
      </p:sp>
      <p:sp>
        <p:nvSpPr>
          <p:cNvPr id="2" name="Prostokąt 1"/>
          <p:cNvSpPr/>
          <p:nvPr userDrawn="1"/>
        </p:nvSpPr>
        <p:spPr>
          <a:xfrm>
            <a:off x="0" y="4310743"/>
            <a:ext cx="2959200" cy="255326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/>
          <p:cNvSpPr/>
          <p:nvPr userDrawn="1"/>
        </p:nvSpPr>
        <p:spPr>
          <a:xfrm>
            <a:off x="0" y="1630249"/>
            <a:ext cx="2959200" cy="268049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Tytuł 1"/>
          <p:cNvSpPr txBox="1">
            <a:spLocks/>
          </p:cNvSpPr>
          <p:nvPr userDrawn="1"/>
        </p:nvSpPr>
        <p:spPr>
          <a:xfrm>
            <a:off x="714013" y="5548002"/>
            <a:ext cx="1235975" cy="2816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latin typeface="Arial" panose="020B0604020202020204" pitchFamily="34" charset="0"/>
                <a:cs typeface="Arial" panose="020B0604020202020204" pitchFamily="34" charset="0"/>
              </a:rPr>
              <a:t>foto</a:t>
            </a:r>
          </a:p>
        </p:txBody>
      </p:sp>
      <p:sp>
        <p:nvSpPr>
          <p:cNvPr id="16" name="Tytuł 1"/>
          <p:cNvSpPr txBox="1">
            <a:spLocks/>
          </p:cNvSpPr>
          <p:nvPr userDrawn="1"/>
        </p:nvSpPr>
        <p:spPr>
          <a:xfrm>
            <a:off x="714013" y="2714175"/>
            <a:ext cx="1235975" cy="2816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latin typeface="Arial" panose="020B0604020202020204" pitchFamily="34" charset="0"/>
                <a:cs typeface="Arial" panose="020B0604020202020204" pitchFamily="34" charset="0"/>
              </a:rPr>
              <a:t>foto</a:t>
            </a:r>
          </a:p>
        </p:txBody>
      </p:sp>
    </p:spTree>
    <p:extLst>
      <p:ext uri="{BB962C8B-B14F-4D97-AF65-F5344CB8AC3E}">
        <p14:creationId xmlns:p14="http://schemas.microsoft.com/office/powerpoint/2010/main" val="1164434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E4E4C-188F-43B4-9E25-398DACDF1415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0792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8" r:id="rId3"/>
    <p:sldLayoutId id="2147483701" r:id="rId4"/>
    <p:sldLayoutId id="2147483702" r:id="rId5"/>
    <p:sldLayoutId id="2147483699" r:id="rId6"/>
    <p:sldLayoutId id="2147483703" r:id="rId7"/>
    <p:sldLayoutId id="2147483687" r:id="rId8"/>
    <p:sldLayoutId id="2147483700" r:id="rId9"/>
    <p:sldLayoutId id="2147483697" r:id="rId10"/>
    <p:sldLayoutId id="2147483705" r:id="rId11"/>
    <p:sldLayoutId id="2147483704" r:id="rId12"/>
    <p:sldLayoutId id="2147483698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49644" y="3526971"/>
            <a:ext cx="7825946" cy="712519"/>
          </a:xfrm>
        </p:spPr>
        <p:txBody>
          <a:bodyPr>
            <a:normAutofit fontScale="90000"/>
          </a:bodyPr>
          <a:lstStyle/>
          <a:p>
            <a:r>
              <a:rPr lang="pl-PL" sz="3100" b="1" dirty="0">
                <a:latin typeface="Arial" panose="020B0604020202020204" pitchFamily="34" charset="0"/>
                <a:cs typeface="Arial" panose="020B0604020202020204" pitchFamily="34" charset="0"/>
              </a:rPr>
              <a:t>Kalkulator Centylowy</a:t>
            </a:r>
            <a:b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l-P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1461051" y="5723908"/>
            <a:ext cx="6221897" cy="820954"/>
          </a:xfrm>
        </p:spPr>
        <p:txBody>
          <a:bodyPr>
            <a:normAutofit/>
          </a:bodyPr>
          <a:lstStyle/>
          <a:p>
            <a:endParaRPr lang="pl-PL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l-PL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30.05.2023 r.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8BBF2D89-D555-99F5-E70F-AD5075216F02}"/>
              </a:ext>
            </a:extLst>
          </p:cNvPr>
          <p:cNvSpPr txBox="1"/>
          <p:nvPr/>
        </p:nvSpPr>
        <p:spPr>
          <a:xfrm>
            <a:off x="2056775" y="4059655"/>
            <a:ext cx="5211683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Autorzy: </a:t>
            </a:r>
            <a:b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l-PL" sz="1600" b="1" dirty="0">
                <a:latin typeface="Arial" panose="020B0604020202020204" pitchFamily="34" charset="0"/>
                <a:cs typeface="Arial" panose="020B0604020202020204" pitchFamily="34" charset="0"/>
              </a:rPr>
              <a:t>Aleksandra Rykowska</a:t>
            </a:r>
            <a:br>
              <a:rPr lang="pl-PL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l-PL" sz="1600" b="1" dirty="0">
                <a:latin typeface="Arial" panose="020B0604020202020204" pitchFamily="34" charset="0"/>
                <a:cs typeface="Arial" panose="020B0604020202020204" pitchFamily="34" charset="0"/>
              </a:rPr>
              <a:t>Magdalena </a:t>
            </a:r>
            <a:r>
              <a:rPr lang="pl-PL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Podlińska</a:t>
            </a:r>
            <a:br>
              <a:rPr lang="pl-PL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l-PL" sz="1600" b="1" dirty="0">
                <a:latin typeface="Arial" panose="020B0604020202020204" pitchFamily="34" charset="0"/>
                <a:cs typeface="Arial" panose="020B0604020202020204" pitchFamily="34" charset="0"/>
              </a:rPr>
              <a:t>Kamil </a:t>
            </a:r>
            <a:r>
              <a:rPr lang="pl-PL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Myćka</a:t>
            </a:r>
            <a:br>
              <a:rPr lang="pl-PL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l-PL" sz="1600" b="1" dirty="0">
                <a:latin typeface="Arial" panose="020B0604020202020204" pitchFamily="34" charset="0"/>
                <a:cs typeface="Arial" panose="020B0604020202020204" pitchFamily="34" charset="0"/>
              </a:rPr>
              <a:t>Aleksandra Piąstka</a:t>
            </a:r>
            <a:br>
              <a:rPr lang="pl-PL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l-PL" sz="1600" b="1" dirty="0">
                <a:latin typeface="Arial" panose="020B0604020202020204" pitchFamily="34" charset="0"/>
                <a:cs typeface="Arial" panose="020B0604020202020204" pitchFamily="34" charset="0"/>
              </a:rPr>
              <a:t>Radosław Szarafiński</a:t>
            </a:r>
          </a:p>
          <a:p>
            <a:pPr algn="ctr"/>
            <a:br>
              <a:rPr lang="pl-PL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Opiekun pracy: Barbara Stawarz-Graczyk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9237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19D737-A035-09AE-E97C-0F3019F72D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Kalkulator Centylowy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34B54A4-DE32-1A84-AA09-D2FE08CE7D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3021" y="1687760"/>
            <a:ext cx="4737348" cy="406715"/>
          </a:xfrm>
        </p:spPr>
        <p:txBody>
          <a:bodyPr>
            <a:normAutofit/>
          </a:bodyPr>
          <a:lstStyle/>
          <a:p>
            <a:r>
              <a:rPr lang="pl-PL" dirty="0"/>
              <a:t>Zaimplementowana baza użytkowników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CDC947EB-4378-45CA-8042-902D6CAED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080" y="2272512"/>
            <a:ext cx="4041775" cy="448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5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879C03A-F8F3-E0A2-268C-813E36F7F5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Kalkulator Centylowy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2182FD0-267D-3F9D-DA9A-D68A99A2F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90249"/>
            <a:ext cx="8001000" cy="3189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dirty="0"/>
          </a:p>
          <a:p>
            <a:r>
              <a:rPr lang="pl-PL" dirty="0"/>
              <a:t>Harmonogram szczegółowy i specyfikacja wymagań (</a:t>
            </a:r>
            <a:r>
              <a:rPr lang="pl-PL" dirty="0" err="1"/>
              <a:t>HSiSW</a:t>
            </a:r>
            <a:r>
              <a:rPr lang="pl-PL" dirty="0"/>
              <a:t>)</a:t>
            </a:r>
          </a:p>
          <a:p>
            <a:endParaRPr lang="pl-PL" dirty="0"/>
          </a:p>
          <a:p>
            <a:r>
              <a:rPr lang="pl-PL" dirty="0"/>
              <a:t>Dokumentacja techniczna produktu (DTP)</a:t>
            </a:r>
          </a:p>
          <a:p>
            <a:endParaRPr lang="pl-PL" dirty="0"/>
          </a:p>
          <a:p>
            <a:r>
              <a:rPr lang="pl-PL" dirty="0"/>
              <a:t>Raport końcowy (RK)</a:t>
            </a:r>
          </a:p>
          <a:p>
            <a:endParaRPr lang="pl-PL" dirty="0"/>
          </a:p>
          <a:p>
            <a:r>
              <a:rPr lang="pl-PL" dirty="0"/>
              <a:t>Plakat informacyjny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D507B1B-B875-53FB-EB61-06DA6DEEE8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Dokumentacja </a:t>
            </a:r>
          </a:p>
        </p:txBody>
      </p:sp>
    </p:spTree>
    <p:extLst>
      <p:ext uri="{BB962C8B-B14F-4D97-AF65-F5344CB8AC3E}">
        <p14:creationId xmlns:p14="http://schemas.microsoft.com/office/powerpoint/2010/main" val="6322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91FF9524-D6EC-1FB0-72F9-935B88578288}"/>
              </a:ext>
            </a:extLst>
          </p:cNvPr>
          <p:cNvSpPr txBox="1"/>
          <p:nvPr/>
        </p:nvSpPr>
        <p:spPr>
          <a:xfrm>
            <a:off x="2002420" y="7407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9A0FAC3E-9C12-A0FC-F8B8-E2F36CF45803}"/>
              </a:ext>
            </a:extLst>
          </p:cNvPr>
          <p:cNvSpPr txBox="1"/>
          <p:nvPr/>
        </p:nvSpPr>
        <p:spPr>
          <a:xfrm>
            <a:off x="8380071" y="6261903"/>
            <a:ext cx="428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12</a:t>
            </a:r>
            <a:endParaRPr lang="pl-PL" dirty="0"/>
          </a:p>
        </p:txBody>
      </p:sp>
      <p:pic>
        <p:nvPicPr>
          <p:cNvPr id="2" name="Prezentacja_kalkulator_centylowy_sem2_wer. 1.00.mp4">
            <a:hlinkClick r:id="" action="ppaction://media"/>
            <a:extLst>
              <a:ext uri="{FF2B5EF4-FFF2-40B4-BE49-F238E27FC236}">
                <a16:creationId xmlns:a16="http://schemas.microsoft.com/office/drawing/2014/main" id="{8F05F184-7229-68D7-87D2-B8587262E4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4008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4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AF834D-3225-37C7-1073-18CB65824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992" y="4418775"/>
            <a:ext cx="6078016" cy="1362075"/>
          </a:xfrm>
        </p:spPr>
        <p:txBody>
          <a:bodyPr>
            <a:normAutofit/>
          </a:bodyPr>
          <a:lstStyle/>
          <a:p>
            <a:r>
              <a:rPr lang="pl-PL" sz="4400" dirty="0"/>
              <a:t>DZIĘKUJEMY ZA UWAGĘ</a:t>
            </a:r>
          </a:p>
        </p:txBody>
      </p:sp>
    </p:spTree>
    <p:extLst>
      <p:ext uri="{BB962C8B-B14F-4D97-AF65-F5344CB8AC3E}">
        <p14:creationId xmlns:p14="http://schemas.microsoft.com/office/powerpoint/2010/main" val="1109607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Kalkulator Centylowy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43000" y="2817297"/>
            <a:ext cx="6858000" cy="3505126"/>
          </a:xfrm>
        </p:spPr>
        <p:txBody>
          <a:bodyPr>
            <a:normAutofit/>
          </a:bodyPr>
          <a:lstStyle/>
          <a:p>
            <a:r>
              <a:rPr lang="pl-PL" sz="2000" dirty="0"/>
              <a:t>Informacje o projekcie</a:t>
            </a:r>
          </a:p>
          <a:p>
            <a:r>
              <a:rPr lang="pl-PL" sz="2000" dirty="0"/>
              <a:t>Podsumowanie prac z 1. semestru</a:t>
            </a:r>
          </a:p>
          <a:p>
            <a:r>
              <a:rPr lang="pl-PL" sz="2000" dirty="0"/>
              <a:t>Harmonogram prac</a:t>
            </a:r>
          </a:p>
          <a:p>
            <a:r>
              <a:rPr lang="pl-PL" sz="2000" dirty="0"/>
              <a:t>Opis stworzenia zaawansowanych wykresów siatek</a:t>
            </a:r>
          </a:p>
          <a:p>
            <a:r>
              <a:rPr lang="pl-PL" sz="2000" dirty="0"/>
              <a:t>Opis implementacji bazy danych użytkowników</a:t>
            </a:r>
          </a:p>
          <a:p>
            <a:r>
              <a:rPr lang="pl-PL" sz="2000" dirty="0"/>
              <a:t>Dokumentacja</a:t>
            </a:r>
          </a:p>
          <a:p>
            <a:r>
              <a:rPr lang="pl-PL" sz="2000" dirty="0"/>
              <a:t>Prezentacja działania aplikacji</a:t>
            </a:r>
          </a:p>
          <a:p>
            <a:endParaRPr lang="pl-PL" sz="2000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Plan prezentacji</a:t>
            </a:r>
          </a:p>
        </p:txBody>
      </p:sp>
    </p:spTree>
    <p:extLst>
      <p:ext uri="{BB962C8B-B14F-4D97-AF65-F5344CB8AC3E}">
        <p14:creationId xmlns:p14="http://schemas.microsoft.com/office/powerpoint/2010/main" val="1397214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F6A3C6B-56E4-0A1C-CADA-686C3F988E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Kalkulator Centylowy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08D9F4D-6012-5F41-A340-3D8AD3E3C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963869"/>
            <a:ext cx="6858000" cy="2849102"/>
          </a:xfrm>
        </p:spPr>
        <p:txBody>
          <a:bodyPr>
            <a:normAutofit/>
          </a:bodyPr>
          <a:lstStyle/>
          <a:p>
            <a:r>
              <a:rPr lang="pl-PL" dirty="0"/>
              <a:t>Celem projektu było opracowanie aplikacji komputerowej,            w której po wprowadzeniu danych dziecka (płeć, wzrost, waga) będzie można sprawdzić, czy rozwija się ono prawidłowo (wykorzystując siatki centylowe).</a:t>
            </a:r>
          </a:p>
          <a:p>
            <a:pPr marL="0" indent="0">
              <a:buNone/>
            </a:pPr>
            <a:endParaRPr lang="pl-PL" dirty="0"/>
          </a:p>
          <a:p>
            <a:r>
              <a:rPr lang="pl-PL" dirty="0"/>
              <a:t>Głównymi odbiorcami są rodzice z dziećmi do 18. roku życia.</a:t>
            </a:r>
          </a:p>
          <a:p>
            <a:endParaRPr lang="pl-PL" dirty="0"/>
          </a:p>
          <a:p>
            <a:r>
              <a:rPr lang="pl-PL" dirty="0"/>
              <a:t>Aplikacja została opracowana w języku </a:t>
            </a:r>
            <a:r>
              <a:rPr lang="pl-PL" dirty="0" err="1"/>
              <a:t>Python</a:t>
            </a:r>
            <a:r>
              <a:rPr lang="pl-PL" dirty="0"/>
              <a:t> oraz SQL.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E2546D7-F563-A6E6-E71B-8F4BB665F5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Informacje o projekcie</a:t>
            </a:r>
          </a:p>
        </p:txBody>
      </p:sp>
    </p:spTree>
    <p:extLst>
      <p:ext uri="{BB962C8B-B14F-4D97-AF65-F5344CB8AC3E}">
        <p14:creationId xmlns:p14="http://schemas.microsoft.com/office/powerpoint/2010/main" val="3800108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9DC9223-D4AE-DAB0-83FE-9C073EA478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Kalkulator Centylowy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46283F0-3C42-F0F8-AF9E-CF70C59169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963869"/>
            <a:ext cx="6858000" cy="2877446"/>
          </a:xfrm>
        </p:spPr>
        <p:txBody>
          <a:bodyPr>
            <a:normAutofit/>
          </a:bodyPr>
          <a:lstStyle/>
          <a:p>
            <a:r>
              <a:rPr lang="pl-PL" dirty="0"/>
              <a:t>Rozeznanie rynku, analiza ryzyka</a:t>
            </a:r>
          </a:p>
          <a:p>
            <a:endParaRPr lang="pl-PL" dirty="0"/>
          </a:p>
          <a:p>
            <a:r>
              <a:rPr lang="pl-PL" dirty="0"/>
              <a:t>Zebranie wiedzy teoretycznej na temat siatek centylowych</a:t>
            </a:r>
          </a:p>
          <a:p>
            <a:pPr marL="0" indent="0">
              <a:buNone/>
            </a:pPr>
            <a:endParaRPr lang="pl-PL" dirty="0"/>
          </a:p>
          <a:p>
            <a:r>
              <a:rPr lang="pl-PL" dirty="0"/>
              <a:t>Stworzenie wstępnego interfejsu aplikacji</a:t>
            </a:r>
          </a:p>
          <a:p>
            <a:pPr marL="0" indent="0">
              <a:buNone/>
            </a:pPr>
            <a:endParaRPr lang="pl-PL" dirty="0"/>
          </a:p>
          <a:p>
            <a:r>
              <a:rPr lang="pl-PL" dirty="0"/>
              <a:t>Dodanie podstawowych funkcji do aplikacji (wprowadzenie wieku, wagi, płci dziecka)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C771302-E850-7E1E-C60B-E1A80A009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Podsumowanie prac z 1. semestru</a:t>
            </a:r>
          </a:p>
        </p:txBody>
      </p:sp>
    </p:spTree>
    <p:extLst>
      <p:ext uri="{BB962C8B-B14F-4D97-AF65-F5344CB8AC3E}">
        <p14:creationId xmlns:p14="http://schemas.microsoft.com/office/powerpoint/2010/main" val="1317015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F4EBAE7-DC80-C6F9-EB6D-4E8261BBFF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Kalkulator Centylowy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2D5B2A5-F7C9-6F50-3393-65140E1239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Harmonogram prac</a:t>
            </a:r>
          </a:p>
        </p:txBody>
      </p:sp>
      <p:graphicFrame>
        <p:nvGraphicFramePr>
          <p:cNvPr id="10" name="Tabela 10">
            <a:extLst>
              <a:ext uri="{FF2B5EF4-FFF2-40B4-BE49-F238E27FC236}">
                <a16:creationId xmlns:a16="http://schemas.microsoft.com/office/drawing/2014/main" id="{06B6E685-D6BE-3380-7F74-E93262A24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364058"/>
              </p:ext>
            </p:extLst>
          </p:nvPr>
        </p:nvGraphicFramePr>
        <p:xfrm>
          <a:off x="523020" y="2498225"/>
          <a:ext cx="8295096" cy="3535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2145">
                  <a:extLst>
                    <a:ext uri="{9D8B030D-6E8A-4147-A177-3AD203B41FA5}">
                      <a16:colId xmlns:a16="http://schemas.microsoft.com/office/drawing/2014/main" val="2498534639"/>
                    </a:ext>
                  </a:extLst>
                </a:gridCol>
                <a:gridCol w="3090440">
                  <a:extLst>
                    <a:ext uri="{9D8B030D-6E8A-4147-A177-3AD203B41FA5}">
                      <a16:colId xmlns:a16="http://schemas.microsoft.com/office/drawing/2014/main" val="1568721699"/>
                    </a:ext>
                  </a:extLst>
                </a:gridCol>
                <a:gridCol w="2602511">
                  <a:extLst>
                    <a:ext uri="{9D8B030D-6E8A-4147-A177-3AD203B41FA5}">
                      <a16:colId xmlns:a16="http://schemas.microsoft.com/office/drawing/2014/main" val="666394064"/>
                    </a:ext>
                  </a:extLst>
                </a:gridCol>
              </a:tblGrid>
              <a:tr h="610497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pl-PL" sz="1700" b="1" dirty="0">
                          <a:latin typeface="+mn-lt"/>
                        </a:rPr>
                        <a:t>Etap A - organizacja pracy (23.02.2023 – 19.03.2023)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700" b="1" dirty="0"/>
                        <a:t>Etap B  - realizacja projektu</a:t>
                      </a:r>
                    </a:p>
                    <a:p>
                      <a:pPr algn="ctr"/>
                      <a:r>
                        <a:rPr lang="pl-PL" sz="1700" b="1" dirty="0"/>
                        <a:t>(20.03.2023 – 14.05.2023)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700" b="1" dirty="0"/>
                        <a:t>Etap C – podsumowanie efektów pracy</a:t>
                      </a:r>
                    </a:p>
                    <a:p>
                      <a:pPr algn="ctr"/>
                      <a:r>
                        <a:rPr lang="pl-PL" sz="1700" b="1" dirty="0"/>
                        <a:t>(14.05.2023 – 30.05.2023)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837482"/>
                  </a:ext>
                </a:extLst>
              </a:tr>
              <a:tr h="945489"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l-PL" sz="1700" dirty="0"/>
                        <a:t>Opracowanie harmonogramu szczegółowego</a:t>
                      </a:r>
                    </a:p>
                    <a:p>
                      <a:pPr marL="285750" indent="-285750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l-PL" sz="1700" dirty="0"/>
                        <a:t>Organizacja pracy         w zespole</a:t>
                      </a:r>
                    </a:p>
                    <a:p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l-PL" sz="1700" dirty="0"/>
                        <a:t>Przygotowanie danych wzorców siatek centylowych </a:t>
                      </a:r>
                    </a:p>
                    <a:p>
                      <a:pPr marL="285750" indent="-285750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l-PL" sz="1700" dirty="0"/>
                        <a:t>Implementacja danych            i stworzenie zaawansowanego wykresu</a:t>
                      </a:r>
                    </a:p>
                    <a:p>
                      <a:pPr marL="285750" indent="-285750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l-PL" sz="1700" dirty="0"/>
                        <a:t>Projekt bazy danych</a:t>
                      </a:r>
                    </a:p>
                    <a:p>
                      <a:pPr marL="285750" indent="-285750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l-PL" sz="1700" dirty="0"/>
                        <a:t>Implementacja bazy danych użytkownika (książeczka zdrowia dziecka)</a:t>
                      </a:r>
                    </a:p>
                    <a:p>
                      <a:endParaRPr lang="pl-P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l-PL" sz="1700" dirty="0"/>
                        <a:t>Dokumentacja końcowa</a:t>
                      </a:r>
                    </a:p>
                    <a:p>
                      <a:pPr marL="285750" indent="-285750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l-PL" sz="1700" dirty="0"/>
                        <a:t>Plakat informacyjny</a:t>
                      </a:r>
                    </a:p>
                    <a:p>
                      <a:pPr marL="285750" indent="-285750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l-PL" sz="1700" dirty="0"/>
                        <a:t>Prezentacja wyników prac</a:t>
                      </a:r>
                    </a:p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200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2562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3D589C4-657B-F8A3-22A4-ADEFA78A6C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Kalkulator Centylowy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D07BD8D-058F-C9CA-E219-24B37DB08C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3021" y="1687760"/>
            <a:ext cx="5667572" cy="406715"/>
          </a:xfrm>
        </p:spPr>
        <p:txBody>
          <a:bodyPr>
            <a:normAutofit/>
          </a:bodyPr>
          <a:lstStyle/>
          <a:p>
            <a:r>
              <a:rPr lang="pl-PL" dirty="0"/>
              <a:t>Przygotowane standardy siatek do implementacji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1DB4928-2ED3-CCF3-4C81-C2625B498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143" y="2419109"/>
            <a:ext cx="6220149" cy="40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39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C43AC9-B679-7F68-49E2-F1CECF3709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Kalkulator Centylowy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034EC6D-E66F-7091-9C2A-BE0D73BAA0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3021" y="1687760"/>
            <a:ext cx="5615020" cy="406715"/>
          </a:xfrm>
        </p:spPr>
        <p:txBody>
          <a:bodyPr>
            <a:normAutofit/>
          </a:bodyPr>
          <a:lstStyle/>
          <a:p>
            <a:r>
              <a:rPr lang="pl-PL" dirty="0"/>
              <a:t>Zaimplementowanie zaawansowanych wykresów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8181FDBB-0171-E1BC-AE13-9C6DB4F20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8" y="2285788"/>
            <a:ext cx="3993303" cy="2077234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EDA0211A-0C30-280F-0352-5C349BC44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8" y="4291103"/>
            <a:ext cx="3993303" cy="2077234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E7F5FF8B-CC6A-F1D9-C351-184B95FCA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20" y="2213869"/>
            <a:ext cx="4298391" cy="464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63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6C7A7EA-7A6E-EB89-CBDB-28043E40CB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Kalkulator Centylowy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A4925A9-5CFA-0FCF-4F5B-CE186AF721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Baza danych w programie XAMPP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DA4C481-815F-1111-09D3-9974D1756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34" y="4846946"/>
            <a:ext cx="5458574" cy="2011054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4CD56997-E787-47BD-9FE5-BF2D666F9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21" y="4053708"/>
            <a:ext cx="7772400" cy="921116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CBF6A9F6-3647-FE6D-CAB1-E9CD1BEAA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036" y="2263598"/>
            <a:ext cx="6318607" cy="17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89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1DD32C-7D27-00BE-84E3-EC28B87685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Kalkulator Centylowy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4B568D9-A030-07BB-3952-9CCA44F24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3021" y="1687760"/>
            <a:ext cx="5289200" cy="406715"/>
          </a:xfrm>
        </p:spPr>
        <p:txBody>
          <a:bodyPr>
            <a:normAutofit/>
          </a:bodyPr>
          <a:lstStyle/>
          <a:p>
            <a:r>
              <a:rPr lang="pl-PL" dirty="0"/>
              <a:t>Połączenie bazy danych z aplikacją w </a:t>
            </a:r>
            <a:r>
              <a:rPr lang="pl-PL" dirty="0" err="1"/>
              <a:t>Pythonie</a:t>
            </a: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B8C107D-3F72-ADC6-82DA-C20554274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21" y="2963869"/>
            <a:ext cx="7772400" cy="305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82836"/>
      </p:ext>
    </p:extLst>
  </p:cSld>
  <p:clrMapOvr>
    <a:masterClrMapping/>
  </p:clrMapOvr>
</p:sld>
</file>

<file path=ppt/theme/theme1.xml><?xml version="1.0" encoding="utf-8"?>
<a:theme xmlns:a="http://schemas.openxmlformats.org/drawingml/2006/main" name="PG">
  <a:themeElements>
    <a:clrScheme name="PG">
      <a:dk1>
        <a:srgbClr val="003767"/>
      </a:dk1>
      <a:lt1>
        <a:sysClr val="window" lastClr="FFFFFF"/>
      </a:lt1>
      <a:dk2>
        <a:srgbClr val="44546A"/>
      </a:dk2>
      <a:lt2>
        <a:srgbClr val="E7E6E6"/>
      </a:lt2>
      <a:accent1>
        <a:srgbClr val="E31B23"/>
      </a:accent1>
      <a:accent2>
        <a:srgbClr val="003767"/>
      </a:accent2>
      <a:accent3>
        <a:srgbClr val="B9DEFF"/>
      </a:accent3>
      <a:accent4>
        <a:srgbClr val="737577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iestandardowy 2">
      <a:majorFont>
        <a:latin typeface="SanukPro-Medium"/>
        <a:ea typeface=""/>
        <a:cs typeface=""/>
      </a:majorFont>
      <a:minorFont>
        <a:latin typeface="SanukPro-Light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3" id="{D0BDE39D-86B0-4351-98C7-2F0027CEB9D1}" vid="{8DEA3497-1FC6-4C77-8314-304DE8BC6512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729</TotalTime>
  <Words>290</Words>
  <Application>Microsoft Macintosh PowerPoint</Application>
  <PresentationFormat>Pokaz na ekranie (4:3)</PresentationFormat>
  <Paragraphs>70</Paragraphs>
  <Slides>13</Slides>
  <Notes>1</Notes>
  <HiddenSlides>0</HiddenSlides>
  <MMClips>1</MMClips>
  <ScaleCrop>false</ScaleCrop>
  <HeadingPairs>
    <vt:vector size="8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Osadzone serwery OLE</vt:lpstr>
      </vt:variant>
      <vt:variant>
        <vt:i4>1</vt:i4>
      </vt:variant>
      <vt:variant>
        <vt:lpstr>Tytuły slajdów</vt:lpstr>
      </vt:variant>
      <vt:variant>
        <vt:i4>13</vt:i4>
      </vt:variant>
    </vt:vector>
  </HeadingPairs>
  <TitlesOfParts>
    <vt:vector size="20" baseType="lpstr">
      <vt:lpstr>Arial</vt:lpstr>
      <vt:lpstr>Calibri</vt:lpstr>
      <vt:lpstr>SanukPro-Light</vt:lpstr>
      <vt:lpstr>SanukPro-Medium</vt:lpstr>
      <vt:lpstr>Wingdings</vt:lpstr>
      <vt:lpstr>PG</vt:lpstr>
      <vt:lpstr>Arkusz</vt:lpstr>
      <vt:lpstr>Kalkulator Centylowy </vt:lpstr>
      <vt:lpstr>Kalkulator Centylowy</vt:lpstr>
      <vt:lpstr>Kalkulator Centylowy</vt:lpstr>
      <vt:lpstr>Kalkulator Centylowy</vt:lpstr>
      <vt:lpstr>Kalkulator Centylowy</vt:lpstr>
      <vt:lpstr>Kalkulator Centylowy</vt:lpstr>
      <vt:lpstr>Kalkulator Centylowy</vt:lpstr>
      <vt:lpstr>Kalkulator Centylowy</vt:lpstr>
      <vt:lpstr>Kalkulator Centylowy</vt:lpstr>
      <vt:lpstr>Kalkulator Centylowy</vt:lpstr>
      <vt:lpstr>Kalkulator Centylowy</vt:lpstr>
      <vt:lpstr>Prezentacja programu PowerPoint</vt:lpstr>
      <vt:lpstr>DZIĘKUJEMY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Ewa</dc:creator>
  <cp:lastModifiedBy>Aleksandra Piąstka</cp:lastModifiedBy>
  <cp:revision>118</cp:revision>
  <dcterms:created xsi:type="dcterms:W3CDTF">2017-05-26T10:51:07Z</dcterms:created>
  <dcterms:modified xsi:type="dcterms:W3CDTF">2023-05-29T14:59:56Z</dcterms:modified>
</cp:coreProperties>
</file>